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B4C509-E209-4A00-B978-1190112FBFEC}" type="datetimeFigureOut">
              <a:rPr lang="en-US" smtClean="0"/>
              <a:t>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CC2081-974D-422A-BB7A-ED84FA786C4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CC2081-974D-422A-BB7A-ED84FA786C4B}"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CARPET </a:t>
            </a:r>
            <a:r>
              <a:rPr lang="en-US" b="1" dirty="0" smtClean="0"/>
              <a:t>AREA</a:t>
            </a:r>
            <a:endParaRPr lang="en-US" dirty="0"/>
          </a:p>
        </p:txBody>
      </p:sp>
      <p:sp>
        <p:nvSpPr>
          <p:cNvPr id="3" name="Content Placeholder 2"/>
          <p:cNvSpPr>
            <a:spLocks noGrp="1"/>
          </p:cNvSpPr>
          <p:nvPr>
            <p:ph idx="1"/>
          </p:nvPr>
        </p:nvSpPr>
        <p:spPr>
          <a:xfrm>
            <a:off x="457200" y="1295400"/>
            <a:ext cx="8229600" cy="5562600"/>
          </a:xfrm>
        </p:spPr>
        <p:txBody>
          <a:bodyPr/>
          <a:lstStyle/>
          <a:p>
            <a:pPr lvl="0" algn="just"/>
            <a:r>
              <a:rPr lang="en-US" dirty="0" smtClean="0"/>
              <a:t>It is defined as   actual area of usable room at any floor level. (Literally means the area where carpet can be laid).</a:t>
            </a:r>
          </a:p>
          <a:p>
            <a:pPr lvl="0" algn="just"/>
            <a:r>
              <a:rPr lang="en-US" dirty="0" smtClean="0"/>
              <a:t>It does not include sanitary accommodation, verandahs, corridors, and passage, stores in domestic building, staircase and shafts for lifts, garages, air condition ducts and plant room.</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BUILT UP </a:t>
            </a:r>
            <a:r>
              <a:rPr lang="en-US" b="1" dirty="0" smtClean="0"/>
              <a:t>AREA</a:t>
            </a:r>
            <a:endParaRPr lang="en-US" dirty="0"/>
          </a:p>
        </p:txBody>
      </p:sp>
      <p:sp>
        <p:nvSpPr>
          <p:cNvPr id="3" name="Content Placeholder 2"/>
          <p:cNvSpPr>
            <a:spLocks noGrp="1"/>
          </p:cNvSpPr>
          <p:nvPr>
            <p:ph idx="1"/>
          </p:nvPr>
        </p:nvSpPr>
        <p:spPr/>
        <p:txBody>
          <a:bodyPr/>
          <a:lstStyle/>
          <a:p>
            <a:pPr lvl="0"/>
            <a:r>
              <a:rPr lang="en-US" dirty="0" smtClean="0"/>
              <a:t>It is the area covered by all floors of a building.</a:t>
            </a:r>
          </a:p>
          <a:p>
            <a:pPr lvl="0"/>
            <a:r>
              <a:rPr lang="en-US" dirty="0" smtClean="0"/>
              <a:t>It includes everything covered under roof. Area occupied by balcony,  staircase is excluded from the built up area</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dirty="0" smtClean="0"/>
              <a:t>SET </a:t>
            </a:r>
            <a:r>
              <a:rPr lang="en-US" b="1" dirty="0" smtClean="0"/>
              <a:t>BACK</a:t>
            </a:r>
            <a:endParaRPr lang="en-US" dirty="0"/>
          </a:p>
        </p:txBody>
      </p:sp>
      <p:sp>
        <p:nvSpPr>
          <p:cNvPr id="3" name="Content Placeholder 2"/>
          <p:cNvSpPr>
            <a:spLocks noGrp="1"/>
          </p:cNvSpPr>
          <p:nvPr>
            <p:ph idx="1"/>
          </p:nvPr>
        </p:nvSpPr>
        <p:spPr>
          <a:xfrm>
            <a:off x="457200" y="914400"/>
            <a:ext cx="8229600" cy="2895600"/>
          </a:xfrm>
        </p:spPr>
        <p:txBody>
          <a:bodyPr>
            <a:normAutofit fontScale="92500" lnSpcReduction="20000"/>
          </a:bodyPr>
          <a:lstStyle/>
          <a:p>
            <a:pPr lvl="0" algn="just"/>
            <a:r>
              <a:rPr lang="en-US" dirty="0" smtClean="0"/>
              <a:t>It is the distance measured from centerline of road up to which plinth of building may extend.</a:t>
            </a:r>
          </a:p>
          <a:p>
            <a:pPr lvl="0" algn="just"/>
            <a:r>
              <a:rPr lang="en-US" dirty="0" smtClean="0"/>
              <a:t>It is provided to facilitate future road widening, parking of vehicles, free circulation of air etc. set back distance is about 1.5 to1.67 times more for theatres, commercial complexes, factories than residential building.</a:t>
            </a:r>
          </a:p>
          <a:p>
            <a:endParaRPr lang="en-US" dirty="0"/>
          </a:p>
        </p:txBody>
      </p:sp>
      <p:graphicFrame>
        <p:nvGraphicFramePr>
          <p:cNvPr id="5" name="Table 4"/>
          <p:cNvGraphicFramePr>
            <a:graphicFrameLocks noGrp="1"/>
          </p:cNvGraphicFramePr>
          <p:nvPr/>
        </p:nvGraphicFramePr>
        <p:xfrm>
          <a:off x="838198" y="3657602"/>
          <a:ext cx="7543801" cy="3128928"/>
        </p:xfrm>
        <a:graphic>
          <a:graphicData uri="http://schemas.openxmlformats.org/drawingml/2006/table">
            <a:tbl>
              <a:tblPr/>
              <a:tblGrid>
                <a:gridCol w="2296601"/>
                <a:gridCol w="1673020"/>
                <a:gridCol w="1673020"/>
                <a:gridCol w="1901160"/>
              </a:tblGrid>
              <a:tr h="543910">
                <a:tc rowSpan="2">
                  <a:txBody>
                    <a:bodyPr/>
                    <a:lstStyle/>
                    <a:p>
                      <a:pPr marL="0" marR="0" algn="ctr">
                        <a:lnSpc>
                          <a:spcPct val="115000"/>
                        </a:lnSpc>
                        <a:spcBef>
                          <a:spcPts val="0"/>
                        </a:spcBef>
                        <a:spcAft>
                          <a:spcPts val="0"/>
                        </a:spcAft>
                      </a:pPr>
                      <a:r>
                        <a:rPr lang="en-US" sz="2000" b="1" dirty="0">
                          <a:latin typeface="Calibri"/>
                          <a:ea typeface="Times New Roman"/>
                          <a:cs typeface="Times New Roman"/>
                        </a:rPr>
                        <a:t>Type of Road</a:t>
                      </a:r>
                      <a:endParaRPr lang="en-US"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marL="0" marR="0" algn="ctr">
                        <a:lnSpc>
                          <a:spcPct val="115000"/>
                        </a:lnSpc>
                        <a:spcBef>
                          <a:spcPts val="0"/>
                        </a:spcBef>
                        <a:spcAft>
                          <a:spcPts val="0"/>
                        </a:spcAft>
                      </a:pPr>
                      <a:r>
                        <a:rPr lang="en-US" sz="2000" b="1" dirty="0">
                          <a:latin typeface="Calibri"/>
                          <a:ea typeface="Times New Roman"/>
                          <a:cs typeface="Times New Roman"/>
                        </a:rPr>
                        <a:t>Minimum set back distance</a:t>
                      </a:r>
                      <a:endParaRPr lang="en-US"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rowSpan="2">
                  <a:txBody>
                    <a:bodyPr/>
                    <a:lstStyle/>
                    <a:p>
                      <a:pPr marL="0" marR="0" algn="ctr">
                        <a:lnSpc>
                          <a:spcPct val="115000"/>
                        </a:lnSpc>
                        <a:spcBef>
                          <a:spcPts val="0"/>
                        </a:spcBef>
                        <a:spcAft>
                          <a:spcPts val="0"/>
                        </a:spcAft>
                      </a:pPr>
                      <a:r>
                        <a:rPr lang="en-US" sz="2000" b="1">
                          <a:latin typeface="Calibri"/>
                          <a:ea typeface="Times New Roman"/>
                          <a:cs typeface="Times New Roman"/>
                        </a:rPr>
                        <a:t>Ratio of column 3 to column 2</a:t>
                      </a:r>
                      <a:endParaRPr lang="en-US" sz="20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796158">
                <a:tc vMerge="1">
                  <a:txBody>
                    <a:bodyPr/>
                    <a:lstStyle/>
                    <a:p>
                      <a:endParaRPr lang="en-US"/>
                    </a:p>
                  </a:txBody>
                  <a:tcPr/>
                </a:tc>
                <a:tc>
                  <a:txBody>
                    <a:bodyPr/>
                    <a:lstStyle/>
                    <a:p>
                      <a:pPr marL="0" marR="0" algn="ctr">
                        <a:lnSpc>
                          <a:spcPct val="115000"/>
                        </a:lnSpc>
                        <a:spcBef>
                          <a:spcPts val="0"/>
                        </a:spcBef>
                        <a:spcAft>
                          <a:spcPts val="0"/>
                        </a:spcAft>
                      </a:pPr>
                      <a:r>
                        <a:rPr lang="en-US" sz="2000" b="1" dirty="0">
                          <a:latin typeface="Calibri"/>
                          <a:ea typeface="Times New Roman"/>
                          <a:cs typeface="Times New Roman"/>
                        </a:rPr>
                        <a:t>Residential building</a:t>
                      </a:r>
                      <a:endParaRPr lang="en-US"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000" b="1" dirty="0">
                          <a:latin typeface="Calibri"/>
                          <a:ea typeface="Times New Roman"/>
                          <a:cs typeface="Times New Roman"/>
                        </a:rPr>
                        <a:t>Industrial building</a:t>
                      </a:r>
                      <a:endParaRPr lang="en-US"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543910">
                <a:tc>
                  <a:txBody>
                    <a:bodyPr/>
                    <a:lstStyle/>
                    <a:p>
                      <a:pPr marL="0" marR="0" algn="just">
                        <a:lnSpc>
                          <a:spcPct val="115000"/>
                        </a:lnSpc>
                        <a:spcBef>
                          <a:spcPts val="0"/>
                        </a:spcBef>
                        <a:spcAft>
                          <a:spcPts val="0"/>
                        </a:spcAft>
                      </a:pPr>
                      <a:r>
                        <a:rPr lang="en-US" sz="2000">
                          <a:latin typeface="Calibri"/>
                          <a:ea typeface="Times New Roman"/>
                          <a:cs typeface="Times New Roman"/>
                        </a:rPr>
                        <a:t>Village Road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9m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15m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Times New Roman"/>
                          <a:cs typeface="Times New Roman"/>
                        </a:rPr>
                        <a:t>1.67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910">
                <a:tc>
                  <a:txBody>
                    <a:bodyPr/>
                    <a:lstStyle/>
                    <a:p>
                      <a:pPr marL="0" marR="0" algn="just">
                        <a:lnSpc>
                          <a:spcPct val="115000"/>
                        </a:lnSpc>
                        <a:spcBef>
                          <a:spcPts val="0"/>
                        </a:spcBef>
                        <a:spcAft>
                          <a:spcPts val="0"/>
                        </a:spcAft>
                      </a:pPr>
                      <a:r>
                        <a:rPr lang="en-US" sz="2000">
                          <a:latin typeface="Calibri"/>
                          <a:ea typeface="Times New Roman"/>
                          <a:cs typeface="Times New Roman"/>
                        </a:rPr>
                        <a:t>Major district Road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Times New Roman"/>
                          <a:cs typeface="Times New Roman"/>
                        </a:rPr>
                        <a:t>15m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24m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1.60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910">
                <a:tc>
                  <a:txBody>
                    <a:bodyPr/>
                    <a:lstStyle/>
                    <a:p>
                      <a:pPr marL="0" marR="0" algn="just">
                        <a:lnSpc>
                          <a:spcPct val="115000"/>
                        </a:lnSpc>
                        <a:spcBef>
                          <a:spcPts val="0"/>
                        </a:spcBef>
                        <a:spcAft>
                          <a:spcPts val="0"/>
                        </a:spcAft>
                      </a:pPr>
                      <a:r>
                        <a:rPr lang="en-US" sz="2000">
                          <a:latin typeface="Calibri"/>
                          <a:ea typeface="Times New Roman"/>
                          <a:cs typeface="Times New Roman"/>
                        </a:rPr>
                        <a:t>National or state highway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Times New Roman"/>
                          <a:cs typeface="Times New Roman"/>
                        </a:rPr>
                        <a:t>30m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Times New Roman"/>
                          <a:cs typeface="Times New Roman"/>
                        </a:rPr>
                        <a:t>45m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1.50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VENTILATION</a:t>
            </a:r>
            <a:endParaRPr lang="en-US" dirty="0"/>
          </a:p>
        </p:txBody>
      </p:sp>
      <p:sp>
        <p:nvSpPr>
          <p:cNvPr id="3" name="Content Placeholder 2"/>
          <p:cNvSpPr>
            <a:spLocks noGrp="1"/>
          </p:cNvSpPr>
          <p:nvPr>
            <p:ph idx="1"/>
          </p:nvPr>
        </p:nvSpPr>
        <p:spPr>
          <a:xfrm>
            <a:off x="457200" y="1066800"/>
            <a:ext cx="8229600" cy="5791200"/>
          </a:xfrm>
        </p:spPr>
        <p:txBody>
          <a:bodyPr/>
          <a:lstStyle/>
          <a:p>
            <a:pPr algn="just"/>
            <a:r>
              <a:rPr lang="en-US" dirty="0" smtClean="0"/>
              <a:t>Ventilation is used to remove unpleasant smells and excessive moisture, introduce outside air, to keep interior building air circulating, and to prevent stagnation of the interior air. </a:t>
            </a:r>
            <a:endParaRPr lang="en-US" dirty="0" smtClean="0"/>
          </a:p>
          <a:p>
            <a:pPr algn="just"/>
            <a:r>
              <a:rPr lang="en-US" dirty="0" smtClean="0"/>
              <a:t>Ventilation </a:t>
            </a:r>
            <a:r>
              <a:rPr lang="en-US" dirty="0" smtClean="0"/>
              <a:t>includes both the exchange of air to the outside as well as circulation of air within the building. </a:t>
            </a:r>
            <a:endParaRPr lang="en-US" dirty="0" smtClean="0"/>
          </a:p>
          <a:p>
            <a:pPr algn="just"/>
            <a:r>
              <a:rPr lang="en-US" dirty="0" smtClean="0"/>
              <a:t>It </a:t>
            </a:r>
            <a:r>
              <a:rPr lang="en-US" dirty="0" smtClean="0"/>
              <a:t>is one of the most important factors for maintaining acceptable indoor air quality in buildings.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b="1" dirty="0" smtClean="0"/>
              <a:t>Doors &amp; </a:t>
            </a:r>
            <a:r>
              <a:rPr lang="en-US" b="1" dirty="0" smtClean="0"/>
              <a:t/>
            </a:r>
            <a:br>
              <a:rPr lang="en-US" b="1" dirty="0" smtClean="0"/>
            </a:br>
            <a:r>
              <a:rPr lang="en-US" b="1" dirty="0" smtClean="0"/>
              <a:t>Windows</a:t>
            </a:r>
            <a:r>
              <a:rPr lang="en-US" dirty="0" smtClean="0"/>
              <a:t/>
            </a:r>
            <a:br>
              <a:rPr lang="en-US" dirty="0" smtClean="0"/>
            </a:br>
            <a:endParaRPr lang="en-US" dirty="0"/>
          </a:p>
        </p:txBody>
      </p:sp>
      <p:pic>
        <p:nvPicPr>
          <p:cNvPr id="27650" name="Picture 3"/>
          <p:cNvPicPr>
            <a:picLocks noChangeAspect="1" noChangeArrowheads="1"/>
          </p:cNvPicPr>
          <p:nvPr/>
        </p:nvPicPr>
        <p:blipFill>
          <a:blip r:embed="rId2" cstate="print"/>
          <a:srcRect/>
          <a:stretch>
            <a:fillRect/>
          </a:stretch>
        </p:blipFill>
        <p:spPr bwMode="auto">
          <a:xfrm>
            <a:off x="3200400" y="0"/>
            <a:ext cx="5570896" cy="665956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lvl="0"/>
            <a:r>
              <a:rPr lang="en-US" b="1" dirty="0" smtClean="0"/>
              <a:t>SITE </a:t>
            </a:r>
            <a:r>
              <a:rPr lang="en-US" b="1" dirty="0" smtClean="0"/>
              <a:t>REQUIREMENTS</a:t>
            </a:r>
            <a:endParaRPr lang="en-US" dirty="0"/>
          </a:p>
        </p:txBody>
      </p:sp>
      <p:sp>
        <p:nvSpPr>
          <p:cNvPr id="3" name="Content Placeholder 2"/>
          <p:cNvSpPr>
            <a:spLocks noGrp="1"/>
          </p:cNvSpPr>
          <p:nvPr>
            <p:ph idx="1"/>
          </p:nvPr>
        </p:nvSpPr>
        <p:spPr>
          <a:xfrm>
            <a:off x="457200" y="990600"/>
            <a:ext cx="8229600" cy="5867400"/>
          </a:xfrm>
        </p:spPr>
        <p:txBody>
          <a:bodyPr>
            <a:normAutofit lnSpcReduction="10000"/>
          </a:bodyPr>
          <a:lstStyle/>
          <a:p>
            <a:pPr lvl="0" algn="just"/>
            <a:r>
              <a:rPr lang="en-US" dirty="0" smtClean="0"/>
              <a:t>It should </a:t>
            </a:r>
            <a:r>
              <a:rPr lang="en-US" dirty="0" smtClean="0"/>
              <a:t>serve the intended purposes.</a:t>
            </a:r>
          </a:p>
          <a:p>
            <a:pPr lvl="0" algn="just"/>
            <a:r>
              <a:rPr lang="en-US" dirty="0" smtClean="0"/>
              <a:t>It should </a:t>
            </a:r>
            <a:r>
              <a:rPr lang="en-US" dirty="0" smtClean="0"/>
              <a:t>be uniform in geometrical shape since with irregular shape land is wasted.</a:t>
            </a:r>
          </a:p>
          <a:p>
            <a:pPr lvl="0" algn="just"/>
            <a:r>
              <a:rPr lang="en-US" dirty="0" smtClean="0"/>
              <a:t>It should have enough space </a:t>
            </a:r>
            <a:r>
              <a:rPr lang="en-US" dirty="0" smtClean="0"/>
              <a:t>for the </a:t>
            </a:r>
            <a:r>
              <a:rPr lang="en-US" dirty="0" smtClean="0"/>
              <a:t>future requirements.</a:t>
            </a:r>
          </a:p>
          <a:p>
            <a:pPr lvl="0" algn="just"/>
            <a:r>
              <a:rPr lang="en-US" dirty="0" smtClean="0"/>
              <a:t>To reduce constructional cost, hard and firm strata should be available at a shallow depth.</a:t>
            </a:r>
          </a:p>
          <a:p>
            <a:pPr lvl="0" algn="just"/>
            <a:r>
              <a:rPr lang="en-US" dirty="0" smtClean="0"/>
              <a:t>It</a:t>
            </a:r>
            <a:r>
              <a:rPr lang="en-US" dirty="0" smtClean="0"/>
              <a:t> </a:t>
            </a:r>
            <a:r>
              <a:rPr lang="en-US" dirty="0" smtClean="0"/>
              <a:t>should be safe and in well secured locality.</a:t>
            </a:r>
          </a:p>
          <a:p>
            <a:pPr lvl="0" algn="just"/>
            <a:r>
              <a:rPr lang="en-US" dirty="0" smtClean="0"/>
              <a:t>Site near </a:t>
            </a:r>
            <a:r>
              <a:rPr lang="en-US" dirty="0" err="1" smtClean="0"/>
              <a:t>nalla</a:t>
            </a:r>
            <a:r>
              <a:rPr lang="en-US" dirty="0" smtClean="0"/>
              <a:t> or river should be avoided.</a:t>
            </a:r>
          </a:p>
          <a:p>
            <a:pPr algn="just"/>
            <a:r>
              <a:rPr lang="en-US" dirty="0" smtClean="0"/>
              <a:t>It should be free from pollution due to dust noise, insanitary conditions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dirty="0" smtClean="0"/>
              <a:t>S</a:t>
            </a:r>
            <a:r>
              <a:rPr lang="en-US" dirty="0" smtClean="0"/>
              <a:t>electing </a:t>
            </a:r>
            <a:r>
              <a:rPr lang="en-US" dirty="0" smtClean="0"/>
              <a:t>a site for a commercial and residential buildings</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Comfort and convenience</a:t>
            </a:r>
          </a:p>
          <a:p>
            <a:r>
              <a:rPr lang="en-US" dirty="0" smtClean="0"/>
              <a:t>Dimensional Stability</a:t>
            </a:r>
          </a:p>
          <a:p>
            <a:r>
              <a:rPr lang="en-US" dirty="0" smtClean="0"/>
              <a:t>Durability</a:t>
            </a:r>
            <a:endParaRPr lang="en-US" dirty="0" smtClean="0"/>
          </a:p>
          <a:p>
            <a:r>
              <a:rPr lang="en-US" dirty="0" smtClean="0"/>
              <a:t>Economy</a:t>
            </a:r>
            <a:endParaRPr lang="en-US" dirty="0" smtClean="0"/>
          </a:p>
          <a:p>
            <a:r>
              <a:rPr lang="en-US" dirty="0" smtClean="0"/>
              <a:t>Fire </a:t>
            </a:r>
            <a:r>
              <a:rPr lang="en-US" dirty="0" smtClean="0"/>
              <a:t>protection</a:t>
            </a:r>
            <a:endParaRPr lang="en-US" dirty="0" smtClean="0"/>
          </a:p>
          <a:p>
            <a:r>
              <a:rPr lang="en-US" dirty="0" smtClean="0"/>
              <a:t>Light and </a:t>
            </a:r>
            <a:r>
              <a:rPr lang="en-US" dirty="0" smtClean="0"/>
              <a:t>ventilation</a:t>
            </a:r>
            <a:endParaRPr lang="en-US" dirty="0" smtClean="0"/>
          </a:p>
          <a:p>
            <a:r>
              <a:rPr lang="en-US" dirty="0" smtClean="0"/>
              <a:t>Moisture and damp </a:t>
            </a:r>
            <a:r>
              <a:rPr lang="en-US" dirty="0" smtClean="0"/>
              <a:t>prevention</a:t>
            </a:r>
            <a:endParaRPr lang="en-US" dirty="0" smtClean="0"/>
          </a:p>
          <a:p>
            <a:r>
              <a:rPr lang="en-US" dirty="0" smtClean="0"/>
              <a:t>Sound </a:t>
            </a:r>
            <a:r>
              <a:rPr lang="en-US" dirty="0" smtClean="0"/>
              <a:t>insulation</a:t>
            </a:r>
            <a:endParaRPr lang="en-US" dirty="0" smtClean="0"/>
          </a:p>
          <a:p>
            <a:r>
              <a:rPr lang="en-US" dirty="0" smtClean="0"/>
              <a:t>Strength and </a:t>
            </a:r>
            <a:r>
              <a:rPr lang="en-US" dirty="0" smtClean="0"/>
              <a:t>stability</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BUILDING BYELAWS</a:t>
            </a:r>
            <a:endParaRPr lang="en-US" dirty="0"/>
          </a:p>
        </p:txBody>
      </p:sp>
      <p:sp>
        <p:nvSpPr>
          <p:cNvPr id="3" name="Content Placeholder 2"/>
          <p:cNvSpPr>
            <a:spLocks noGrp="1"/>
          </p:cNvSpPr>
          <p:nvPr>
            <p:ph idx="1"/>
          </p:nvPr>
        </p:nvSpPr>
        <p:spPr/>
        <p:txBody>
          <a:bodyPr/>
          <a:lstStyle/>
          <a:p>
            <a:pPr algn="just"/>
            <a:r>
              <a:rPr lang="en-US" dirty="0" smtClean="0"/>
              <a:t>During planning and construction of any building, certain restrictions are laid down by municipal bodies, urban development </a:t>
            </a:r>
            <a:r>
              <a:rPr lang="en-US" dirty="0" smtClean="0"/>
              <a:t>authorities, NIT </a:t>
            </a:r>
            <a:r>
              <a:rPr lang="en-US" dirty="0" smtClean="0"/>
              <a:t>and other government departments as town planning trusts related to clear spaces to be left round the buildings, permissible height of building, permissible construction areas etc.</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Objectives of building bye-laws </a:t>
            </a:r>
            <a:endParaRPr lang="en-US" dirty="0"/>
          </a:p>
        </p:txBody>
      </p:sp>
      <p:sp>
        <p:nvSpPr>
          <p:cNvPr id="3" name="Content Placeholder 2"/>
          <p:cNvSpPr>
            <a:spLocks noGrp="1"/>
          </p:cNvSpPr>
          <p:nvPr>
            <p:ph idx="1"/>
          </p:nvPr>
        </p:nvSpPr>
        <p:spPr>
          <a:xfrm>
            <a:off x="457200" y="990600"/>
            <a:ext cx="8229600" cy="5867400"/>
          </a:xfrm>
        </p:spPr>
        <p:txBody>
          <a:bodyPr>
            <a:normAutofit fontScale="85000" lnSpcReduction="20000"/>
          </a:bodyPr>
          <a:lstStyle/>
          <a:p>
            <a:pPr algn="just"/>
            <a:r>
              <a:rPr lang="en-US" dirty="0" smtClean="0"/>
              <a:t>Building </a:t>
            </a:r>
            <a:r>
              <a:rPr lang="en-US" dirty="0" smtClean="0"/>
              <a:t>bye-laws allow disciplined growth of buildings and towns and prevent haphazard development.</a:t>
            </a:r>
          </a:p>
          <a:p>
            <a:pPr algn="just"/>
            <a:r>
              <a:rPr lang="en-US" dirty="0" smtClean="0"/>
              <a:t>Building </a:t>
            </a:r>
            <a:r>
              <a:rPr lang="en-US" dirty="0" smtClean="0"/>
              <a:t>bye-laws protect safety of public against fire, noise, health hazards and structural failure.</a:t>
            </a:r>
          </a:p>
          <a:p>
            <a:pPr algn="just"/>
            <a:r>
              <a:rPr lang="en-US" dirty="0" smtClean="0"/>
              <a:t>They </a:t>
            </a:r>
            <a:r>
              <a:rPr lang="en-US" dirty="0" smtClean="0"/>
              <a:t>provide utilization of space. Hence maximum efficiency in planning can be derived from these bye-laws.</a:t>
            </a:r>
          </a:p>
          <a:p>
            <a:pPr algn="just"/>
            <a:r>
              <a:rPr lang="en-US" dirty="0" smtClean="0"/>
              <a:t>Building </a:t>
            </a:r>
            <a:r>
              <a:rPr lang="en-US" dirty="0" smtClean="0"/>
              <a:t>bye-laws give guidelines to the architect or engineer in effective planning and useful in preplanning the building activities.</a:t>
            </a:r>
          </a:p>
          <a:p>
            <a:pPr algn="just"/>
            <a:r>
              <a:rPr lang="en-US" dirty="0" smtClean="0"/>
              <a:t>They </a:t>
            </a:r>
            <a:r>
              <a:rPr lang="en-US" dirty="0" smtClean="0"/>
              <a:t>provide health, safety and comfort to the people who live in buildings.</a:t>
            </a:r>
          </a:p>
          <a:p>
            <a:pPr algn="just"/>
            <a:r>
              <a:rPr lang="en-US" dirty="0" smtClean="0"/>
              <a:t>Due </a:t>
            </a:r>
            <a:r>
              <a:rPr lang="en-US" dirty="0" smtClean="0"/>
              <a:t>to these bye-laws, each building will have proper approaches, light, air, ventilation which are essential for health, safety and comfort.</a:t>
            </a:r>
          </a:p>
          <a:p>
            <a:pPr algn="just"/>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Building </a:t>
            </a:r>
            <a:r>
              <a:rPr lang="en-US" b="1" dirty="0" smtClean="0"/>
              <a:t>bye-laws </a:t>
            </a:r>
            <a:r>
              <a:rPr lang="en-US" dirty="0" smtClean="0"/>
              <a:t/>
            </a:r>
            <a:br>
              <a:rPr lang="en-US" dirty="0" smtClean="0"/>
            </a:br>
            <a:r>
              <a:rPr lang="en-US" b="1" dirty="0" smtClean="0"/>
              <a:t>govern the following building </a:t>
            </a:r>
            <a:r>
              <a:rPr lang="en-US" b="1" dirty="0" smtClean="0"/>
              <a:t>aspects</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5486400"/>
          </a:xfrm>
        </p:spPr>
        <p:txBody>
          <a:bodyPr>
            <a:normAutofit/>
          </a:bodyPr>
          <a:lstStyle/>
          <a:p>
            <a:r>
              <a:rPr lang="en-US" dirty="0" smtClean="0"/>
              <a:t>Building </a:t>
            </a:r>
            <a:r>
              <a:rPr lang="en-US" dirty="0" smtClean="0"/>
              <a:t>frontage line</a:t>
            </a:r>
          </a:p>
          <a:p>
            <a:r>
              <a:rPr lang="en-US" dirty="0" smtClean="0"/>
              <a:t>Built-up </a:t>
            </a:r>
            <a:r>
              <a:rPr lang="en-US" dirty="0" smtClean="0"/>
              <a:t>area of the building.</a:t>
            </a:r>
          </a:p>
          <a:p>
            <a:r>
              <a:rPr lang="en-US" dirty="0" smtClean="0"/>
              <a:t>Height </a:t>
            </a:r>
            <a:r>
              <a:rPr lang="en-US" dirty="0" smtClean="0"/>
              <a:t>of building</a:t>
            </a:r>
          </a:p>
          <a:p>
            <a:r>
              <a:rPr lang="en-US" dirty="0" smtClean="0"/>
              <a:t>Open </a:t>
            </a:r>
            <a:r>
              <a:rPr lang="en-US" dirty="0" smtClean="0"/>
              <a:t>space to be left in the sides, back, etc.</a:t>
            </a:r>
          </a:p>
          <a:p>
            <a:r>
              <a:rPr lang="en-US" dirty="0" smtClean="0"/>
              <a:t>Provision </a:t>
            </a:r>
            <a:r>
              <a:rPr lang="en-US" dirty="0" smtClean="0"/>
              <a:t>to the size, height and ventilation of the rooms and the apartments.</a:t>
            </a:r>
          </a:p>
          <a:p>
            <a:r>
              <a:rPr lang="en-US" dirty="0" smtClean="0"/>
              <a:t>Provision </a:t>
            </a:r>
            <a:r>
              <a:rPr lang="en-US" dirty="0" smtClean="0"/>
              <a:t>to water supply and disposal of wastewater and other sanitary provisions.</a:t>
            </a:r>
          </a:p>
          <a:p>
            <a:r>
              <a:rPr lang="en-US" dirty="0" smtClean="0"/>
              <a:t>Structural </a:t>
            </a:r>
            <a:r>
              <a:rPr lang="en-US" dirty="0" smtClean="0"/>
              <a:t>design of the building for its safety.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HEIGHT OF </a:t>
            </a:r>
            <a:r>
              <a:rPr lang="en-US" b="1" dirty="0" smtClean="0"/>
              <a:t>BUILDING</a:t>
            </a:r>
            <a:endParaRPr lang="en-US" dirty="0"/>
          </a:p>
        </p:txBody>
      </p:sp>
      <p:sp>
        <p:nvSpPr>
          <p:cNvPr id="3" name="Content Placeholder 2"/>
          <p:cNvSpPr>
            <a:spLocks noGrp="1"/>
          </p:cNvSpPr>
          <p:nvPr>
            <p:ph idx="1"/>
          </p:nvPr>
        </p:nvSpPr>
        <p:spPr/>
        <p:txBody>
          <a:bodyPr/>
          <a:lstStyle/>
          <a:p>
            <a:r>
              <a:rPr lang="en-US" dirty="0" smtClean="0"/>
              <a:t>The </a:t>
            </a:r>
            <a:r>
              <a:rPr lang="en-US" dirty="0" smtClean="0"/>
              <a:t>maximum height of the building depends upon width of street on which building fronts, minimum width of rear </a:t>
            </a:r>
            <a:r>
              <a:rPr lang="en-US" dirty="0" smtClean="0"/>
              <a:t>space</a:t>
            </a:r>
          </a:p>
          <a:p>
            <a:endParaRPr lang="en-US" b="1" dirty="0"/>
          </a:p>
        </p:txBody>
      </p:sp>
      <p:graphicFrame>
        <p:nvGraphicFramePr>
          <p:cNvPr id="5" name="Table 4"/>
          <p:cNvGraphicFramePr>
            <a:graphicFrameLocks noGrp="1"/>
          </p:cNvGraphicFramePr>
          <p:nvPr/>
        </p:nvGraphicFramePr>
        <p:xfrm>
          <a:off x="1905000" y="3581399"/>
          <a:ext cx="5943600" cy="2362201"/>
        </p:xfrm>
        <a:graphic>
          <a:graphicData uri="http://schemas.openxmlformats.org/drawingml/2006/table">
            <a:tbl>
              <a:tblPr/>
              <a:tblGrid>
                <a:gridCol w="2143594"/>
                <a:gridCol w="3800006"/>
              </a:tblGrid>
              <a:tr h="1073020">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p>
                      <a:pPr marL="0" marR="0" algn="ctr">
                        <a:lnSpc>
                          <a:spcPct val="115000"/>
                        </a:lnSpc>
                        <a:spcBef>
                          <a:spcPts val="0"/>
                        </a:spcBef>
                        <a:spcAft>
                          <a:spcPts val="0"/>
                        </a:spcAft>
                      </a:pPr>
                      <a:r>
                        <a:rPr lang="en-US" sz="1600" b="1" dirty="0">
                          <a:latin typeface="Times New Roman" pitchFamily="18" charset="0"/>
                          <a:ea typeface="Calibri"/>
                          <a:cs typeface="Times New Roman" pitchFamily="18" charset="0"/>
                        </a:rPr>
                        <a:t>Width of street</a:t>
                      </a:r>
                      <a:endParaRPr lang="en-US" sz="16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Times New Roman" pitchFamily="18" charset="0"/>
                        <a:ea typeface="Calibri"/>
                        <a:cs typeface="Times New Roman" pitchFamily="18" charset="0"/>
                      </a:endParaRPr>
                    </a:p>
                    <a:p>
                      <a:pPr marL="0" marR="0" algn="ctr">
                        <a:lnSpc>
                          <a:spcPct val="115000"/>
                        </a:lnSpc>
                        <a:spcBef>
                          <a:spcPts val="0"/>
                        </a:spcBef>
                        <a:spcAft>
                          <a:spcPts val="0"/>
                        </a:spcAft>
                      </a:pPr>
                      <a:r>
                        <a:rPr lang="en-US" sz="1600" b="1" dirty="0">
                          <a:latin typeface="Times New Roman" pitchFamily="18" charset="0"/>
                          <a:ea typeface="Calibri"/>
                          <a:cs typeface="Times New Roman" pitchFamily="18" charset="0"/>
                        </a:rPr>
                        <a:t>Maximum height of building</a:t>
                      </a:r>
                      <a:endParaRPr lang="en-US" sz="16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727">
                <a:tc>
                  <a:txBody>
                    <a:bodyPr/>
                    <a:lstStyle/>
                    <a:p>
                      <a:pPr marL="0" marR="0" algn="ctr">
                        <a:lnSpc>
                          <a:spcPct val="115000"/>
                        </a:lnSpc>
                        <a:spcBef>
                          <a:spcPts val="0"/>
                        </a:spcBef>
                        <a:spcAft>
                          <a:spcPts val="0"/>
                        </a:spcAft>
                      </a:pPr>
                      <a:r>
                        <a:rPr lang="en-US" sz="1600" dirty="0">
                          <a:latin typeface="Times New Roman" pitchFamily="18" charset="0"/>
                          <a:ea typeface="Calibri"/>
                          <a:cs typeface="Times New Roman" pitchFamily="18" charset="0"/>
                        </a:rPr>
                        <a:t>&lt; 8m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pitchFamily="18" charset="0"/>
                          <a:ea typeface="Calibri"/>
                          <a:cs typeface="Times New Roman" pitchFamily="18" charset="0"/>
                        </a:rPr>
                        <a:t>1.5 times width of street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727">
                <a:tc>
                  <a:txBody>
                    <a:bodyPr/>
                    <a:lstStyle/>
                    <a:p>
                      <a:pPr marL="0" marR="0" algn="ctr">
                        <a:lnSpc>
                          <a:spcPct val="115000"/>
                        </a:lnSpc>
                        <a:spcBef>
                          <a:spcPts val="0"/>
                        </a:spcBef>
                        <a:spcAft>
                          <a:spcPts val="0"/>
                        </a:spcAft>
                      </a:pPr>
                      <a:r>
                        <a:rPr lang="en-US" sz="1600">
                          <a:latin typeface="Times New Roman" pitchFamily="18" charset="0"/>
                          <a:ea typeface="Calibri"/>
                          <a:cs typeface="Times New Roman" pitchFamily="18" charset="0"/>
                        </a:rPr>
                        <a:t>8m to 12m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pitchFamily="18" charset="0"/>
                          <a:ea typeface="Calibri"/>
                          <a:cs typeface="Times New Roman" pitchFamily="18" charset="0"/>
                        </a:rPr>
                        <a:t>12m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727">
                <a:tc>
                  <a:txBody>
                    <a:bodyPr/>
                    <a:lstStyle/>
                    <a:p>
                      <a:pPr marL="0" marR="0" algn="ctr">
                        <a:lnSpc>
                          <a:spcPct val="115000"/>
                        </a:lnSpc>
                        <a:spcBef>
                          <a:spcPts val="0"/>
                        </a:spcBef>
                        <a:spcAft>
                          <a:spcPts val="0"/>
                        </a:spcAft>
                      </a:pPr>
                      <a:r>
                        <a:rPr lang="en-US" sz="1600">
                          <a:latin typeface="Times New Roman" pitchFamily="18" charset="0"/>
                          <a:ea typeface="Calibri"/>
                          <a:cs typeface="Times New Roman" pitchFamily="18" charset="0"/>
                        </a:rPr>
                        <a:t>&gt; 12m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pitchFamily="18" charset="0"/>
                          <a:ea typeface="Calibri"/>
                          <a:cs typeface="Times New Roman" pitchFamily="18" charset="0"/>
                        </a:rPr>
                        <a:t>&lt; 24m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OPEN SPACE </a:t>
            </a:r>
            <a:r>
              <a:rPr lang="en-US" b="1" dirty="0" smtClean="0"/>
              <a:t>REQUIREMENT</a:t>
            </a:r>
            <a:endParaRPr lang="en-US" dirty="0"/>
          </a:p>
        </p:txBody>
      </p:sp>
      <p:sp>
        <p:nvSpPr>
          <p:cNvPr id="3" name="Content Placeholder 2"/>
          <p:cNvSpPr>
            <a:spLocks noGrp="1"/>
          </p:cNvSpPr>
          <p:nvPr>
            <p:ph idx="1"/>
          </p:nvPr>
        </p:nvSpPr>
        <p:spPr>
          <a:xfrm>
            <a:off x="381000" y="990600"/>
            <a:ext cx="8229600" cy="5867400"/>
          </a:xfrm>
        </p:spPr>
        <p:txBody>
          <a:bodyPr>
            <a:normAutofit/>
          </a:bodyPr>
          <a:lstStyle/>
          <a:p>
            <a:pPr algn="just"/>
            <a:r>
              <a:rPr lang="en-US" dirty="0" smtClean="0"/>
              <a:t>Regarding </a:t>
            </a:r>
            <a:r>
              <a:rPr lang="en-US" dirty="0" smtClean="0"/>
              <a:t>lighting, ventilation, future expansion, and approach</a:t>
            </a:r>
            <a:r>
              <a:rPr lang="en-US" dirty="0" smtClean="0"/>
              <a:t>.</a:t>
            </a:r>
          </a:p>
          <a:p>
            <a:pPr algn="just"/>
            <a:r>
              <a:rPr lang="en-US" dirty="0" smtClean="0"/>
              <a:t>Open space for front, rear and side yard depend upon height of building and can be calculated by formula</a:t>
            </a:r>
          </a:p>
          <a:p>
            <a:pPr algn="just"/>
            <a:r>
              <a:rPr lang="en-US" dirty="0" smtClean="0"/>
              <a:t>  W=Width of open space around the building 	</a:t>
            </a:r>
            <a:r>
              <a:rPr lang="en-US" dirty="0" smtClean="0"/>
              <a:t>		</a:t>
            </a:r>
            <a:r>
              <a:rPr lang="en-US" dirty="0" smtClean="0">
                <a:solidFill>
                  <a:srgbClr val="FF0000"/>
                </a:solidFill>
              </a:rPr>
              <a:t>W=3</a:t>
            </a:r>
            <a:r>
              <a:rPr lang="en-US" dirty="0" smtClean="0">
                <a:solidFill>
                  <a:srgbClr val="FF0000"/>
                </a:solidFill>
              </a:rPr>
              <a:t>+ (h/10)/3</a:t>
            </a:r>
          </a:p>
          <a:p>
            <a:pPr algn="just"/>
            <a:r>
              <a:rPr lang="en-US" dirty="0" smtClean="0"/>
              <a:t>Where h= height of the </a:t>
            </a:r>
            <a:r>
              <a:rPr lang="en-US" dirty="0" smtClean="0"/>
              <a:t>building</a:t>
            </a:r>
            <a:endParaRPr lang="en-US" dirty="0" smtClean="0"/>
          </a:p>
          <a:p>
            <a:pPr algn="just"/>
            <a:r>
              <a:rPr lang="en-US" dirty="0" smtClean="0"/>
              <a:t>Open space for yard for the building of height less than 10m should be 3m average but in no case less than 1.8m.</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F.S.I </a:t>
            </a:r>
            <a:r>
              <a:rPr lang="en-US" b="1" dirty="0" smtClean="0"/>
              <a:t>  (</a:t>
            </a:r>
            <a:r>
              <a:rPr lang="en-US" b="1" dirty="0" smtClean="0"/>
              <a:t>FLOOR SPACE INDEX</a:t>
            </a:r>
            <a:r>
              <a:rPr lang="en-US" b="1" dirty="0" smtClean="0"/>
              <a:t>)</a:t>
            </a:r>
            <a:endParaRPr lang="en-US" dirty="0"/>
          </a:p>
        </p:txBody>
      </p:sp>
      <p:sp>
        <p:nvSpPr>
          <p:cNvPr id="3" name="Content Placeholder 2"/>
          <p:cNvSpPr>
            <a:spLocks noGrp="1"/>
          </p:cNvSpPr>
          <p:nvPr>
            <p:ph idx="1"/>
          </p:nvPr>
        </p:nvSpPr>
        <p:spPr>
          <a:xfrm>
            <a:off x="457200" y="990600"/>
            <a:ext cx="8229600" cy="5867400"/>
          </a:xfrm>
        </p:spPr>
        <p:txBody>
          <a:bodyPr>
            <a:normAutofit fontScale="92500"/>
          </a:bodyPr>
          <a:lstStyle/>
          <a:p>
            <a:pPr lvl="0" algn="just"/>
            <a:r>
              <a:rPr lang="en-US" sz="3500" dirty="0" smtClean="0"/>
              <a:t>It is the ratio of total built up area to plot area </a:t>
            </a:r>
          </a:p>
          <a:p>
            <a:pPr lvl="0" algn="just"/>
            <a:r>
              <a:rPr lang="en-US" sz="3500" dirty="0" smtClean="0"/>
              <a:t>It is a measure of intensity of land use. </a:t>
            </a:r>
            <a:endParaRPr lang="en-US" sz="3500" dirty="0" smtClean="0"/>
          </a:p>
          <a:p>
            <a:pPr lvl="0" algn="just"/>
            <a:r>
              <a:rPr lang="en-US" sz="3500" dirty="0" smtClean="0"/>
              <a:t>It </a:t>
            </a:r>
            <a:r>
              <a:rPr lang="en-US" sz="3500" dirty="0" smtClean="0"/>
              <a:t>is introduced to regulate population density and to control over crowding of dwelling units.</a:t>
            </a:r>
          </a:p>
          <a:p>
            <a:pPr lvl="0" algn="just"/>
            <a:r>
              <a:rPr lang="en-US" sz="3500" dirty="0" smtClean="0"/>
              <a:t>It limits the floor area of a building in relation to the plot area. Thus if F.S.I is 1, then total permissible area of all the floor in the building is equal to the area of the plot</a:t>
            </a:r>
            <a:r>
              <a:rPr lang="en-US" sz="3500" dirty="0" smtClean="0"/>
              <a:t>.</a:t>
            </a:r>
          </a:p>
          <a:p>
            <a:pPr algn="just"/>
            <a:r>
              <a:rPr lang="en-US" sz="3500" dirty="0" smtClean="0"/>
              <a:t>The F.S.I changes as per the locality. In </a:t>
            </a:r>
            <a:r>
              <a:rPr lang="en-US" sz="3500" dirty="0" smtClean="0"/>
              <a:t>rural </a:t>
            </a:r>
            <a:r>
              <a:rPr lang="en-US" sz="3500" dirty="0" smtClean="0"/>
              <a:t>area F.S.I is more than </a:t>
            </a:r>
            <a:r>
              <a:rPr lang="en-US" sz="3500" dirty="0" smtClean="0"/>
              <a:t>urban, suburban.</a:t>
            </a:r>
            <a:endParaRPr lang="en-US" sz="3500" dirty="0" smtClean="0"/>
          </a:p>
          <a:p>
            <a:pPr lvl="0" algn="just"/>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802</Words>
  <Application>Microsoft Office PowerPoint</Application>
  <PresentationFormat>On-screen Show (4:3)</PresentationFormat>
  <Paragraphs>92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UNIT   I</vt:lpstr>
      <vt:lpstr>SITE REQUIREMENTS</vt:lpstr>
      <vt:lpstr>Selecting a site for a commercial and residential buildings</vt:lpstr>
      <vt:lpstr>BUILDING BYELAWS</vt:lpstr>
      <vt:lpstr>Objectives of building bye-laws </vt:lpstr>
      <vt:lpstr>Building bye-laws  govern the following building aspects </vt:lpstr>
      <vt:lpstr>HEIGHT OF BUILDING</vt:lpstr>
      <vt:lpstr>OPEN SPACE REQUIREMENT</vt:lpstr>
      <vt:lpstr>F.S.I   (FLOOR SPACE INDEX)</vt:lpstr>
      <vt:lpstr>CARPET AREA</vt:lpstr>
      <vt:lpstr>BUILT UP AREA</vt:lpstr>
      <vt:lpstr>SET BACK</vt:lpstr>
      <vt:lpstr>VENTILATION</vt:lpstr>
      <vt:lpstr>Doors &amp;  Windows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dc:title>
  <dc:creator>sohail</dc:creator>
  <cp:lastModifiedBy>Admin</cp:lastModifiedBy>
  <cp:revision>48</cp:revision>
  <dcterms:created xsi:type="dcterms:W3CDTF">2006-08-16T00:00:00Z</dcterms:created>
  <dcterms:modified xsi:type="dcterms:W3CDTF">2018-01-05T10:03:33Z</dcterms:modified>
</cp:coreProperties>
</file>